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Questrial"/>
      <p:regular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Questrial-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lt1"/>
              </a:buClr>
              <a:buSzPts val="3000"/>
              <a:buFont typeface="Arial"/>
              <a:buNone/>
            </a:pPr>
            <a:r>
              <a:t/>
            </a:r>
            <a:endParaRPr/>
          </a:p>
        </p:txBody>
      </p:sp>
      <p:sp>
        <p:nvSpPr>
          <p:cNvPr id="254" name="Google Shape;2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3500"/>
              <a:buFont typeface="Arial"/>
              <a:buNone/>
            </a:pPr>
            <a:r>
              <a:rPr lang="en-IE" sz="1000">
                <a:latin typeface="Questrial"/>
                <a:ea typeface="Questrial"/>
                <a:cs typeface="Questrial"/>
                <a:sym typeface="Questrial"/>
              </a:rPr>
              <a:t>Originally, we had planned on using Bluetooth Low Energy beacons to retrieve the traffic light status from a HTTP Web Page. However, from doing last weeks lab on MQTT Publishers and Subscribers, we have decided this would be a more logical and practical way of parsing the state of the traffic lights. The MQTT approach should also be faster to connect to and retrieve the data than the BLE approach.</a:t>
            </a:r>
            <a:endParaRPr sz="1000">
              <a:latin typeface="Questrial"/>
              <a:ea typeface="Questrial"/>
              <a:cs typeface="Questrial"/>
              <a:sym typeface="Questrial"/>
            </a:endParaRPr>
          </a:p>
          <a:p>
            <a:pPr indent="0" lvl="0" marL="0" rtl="0" algn="l">
              <a:spcBef>
                <a:spcPts val="0"/>
              </a:spcBef>
              <a:spcAft>
                <a:spcPts val="0"/>
              </a:spcAft>
              <a:buNone/>
            </a:pPr>
            <a:r>
              <a:t/>
            </a:r>
            <a:endParaRPr/>
          </a:p>
        </p:txBody>
      </p:sp>
      <p:sp>
        <p:nvSpPr>
          <p:cNvPr id="332" name="Google Shape;3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70748db0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70748db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4800"/>
              <a:buFont typeface="Quest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68" name="Google Shape;168;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i="0" lang="en-IE" sz="8000" u="none" cap="none" strike="noStrike">
                <a:solidFill>
                  <a:schemeClr val="lt1"/>
                </a:solidFill>
                <a:latin typeface="Questrial"/>
                <a:ea typeface="Questrial"/>
                <a:cs typeface="Questrial"/>
                <a:sym typeface="Questrial"/>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i="0" lang="en-IE" sz="8000" u="none" cap="none" strike="noStrike">
                <a:solidFill>
                  <a:schemeClr val="lt1"/>
                </a:solidFill>
                <a:latin typeface="Questrial"/>
                <a:ea typeface="Questrial"/>
                <a:cs typeface="Questrial"/>
                <a:sym typeface="Quest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08" name="Google Shape;208;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1" name="Google Shape;211;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4" name="Google Shape;214;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p4"/>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6" name="Shape 126"/>
        <p:cNvGrpSpPr/>
        <p:nvPr/>
      </p:nvGrpSpPr>
      <p:grpSpPr>
        <a:xfrm>
          <a:off x="0" y="0"/>
          <a:ext cx="0" cy="0"/>
          <a:chOff x="0" y="0"/>
          <a:chExt cx="0" cy="0"/>
        </a:xfrm>
      </p:grpSpPr>
      <p:sp>
        <p:nvSpPr>
          <p:cNvPr id="127" name="Google Shape;127;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5"/>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3" name="Shape 133"/>
        <p:cNvGrpSpPr/>
        <p:nvPr/>
      </p:nvGrpSpPr>
      <p:grpSpPr>
        <a:xfrm>
          <a:off x="0" y="0"/>
          <a:ext cx="0" cy="0"/>
          <a:chOff x="0" y="0"/>
          <a:chExt cx="0" cy="0"/>
        </a:xfrm>
      </p:grpSpPr>
      <p:sp>
        <p:nvSpPr>
          <p:cNvPr id="134" name="Google Shape;134;p6"/>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6"/>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6"/>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6"/>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9pPr>
          </a:lstStyle>
          <a:p/>
        </p:txBody>
      </p:sp>
      <p:sp>
        <p:nvSpPr>
          <p:cNvPr id="161" name="Google Shape;161;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4B54"/>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3600"/>
              <a:buFont typeface="Questrial"/>
              <a:buNone/>
              <a:defRPr b="0" i="0" sz="3600" u="none" cap="none" strike="noStrik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9"/>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E" sz="4320"/>
              <a:t>FINAl PRESENTATION:</a:t>
            </a:r>
            <a:endParaRPr sz="4320"/>
          </a:p>
          <a:p>
            <a:pPr indent="0" lvl="0" marL="0" rtl="0" algn="l">
              <a:lnSpc>
                <a:spcPct val="90000"/>
              </a:lnSpc>
              <a:spcBef>
                <a:spcPts val="0"/>
              </a:spcBef>
              <a:spcAft>
                <a:spcPts val="0"/>
              </a:spcAft>
              <a:buClr>
                <a:schemeClr val="dk1"/>
              </a:buClr>
              <a:buSzPts val="1100"/>
              <a:buFont typeface="Arial"/>
              <a:buNone/>
            </a:pPr>
            <a:r>
              <a:rPr lang="en-IE" sz="4320"/>
              <a:t>WIRELESS V2I COMMUNICATION</a:t>
            </a:r>
            <a:endParaRPr sz="4320"/>
          </a:p>
          <a:p>
            <a:pPr indent="0" lvl="0" marL="0" rtl="0" algn="l">
              <a:lnSpc>
                <a:spcPct val="90000"/>
              </a:lnSpc>
              <a:spcBef>
                <a:spcPts val="0"/>
              </a:spcBef>
              <a:spcAft>
                <a:spcPts val="0"/>
              </a:spcAft>
              <a:buClr>
                <a:schemeClr val="dk1"/>
              </a:buClr>
              <a:buSzPts val="1100"/>
              <a:buFont typeface="Arial"/>
              <a:buNone/>
            </a:pPr>
            <a:r>
              <a:rPr lang="en-IE" sz="4320"/>
              <a:t>PROTOCOLS FOR DRIVER ASSISTANCE</a:t>
            </a:r>
            <a:endParaRPr sz="4320"/>
          </a:p>
        </p:txBody>
      </p:sp>
      <p:sp>
        <p:nvSpPr>
          <p:cNvPr id="235" name="Google Shape;235;p19"/>
          <p:cNvSpPr txBox="1"/>
          <p:nvPr>
            <p:ph idx="1" type="subTitle"/>
          </p:nvPr>
        </p:nvSpPr>
        <p:spPr>
          <a:xfrm>
            <a:off x="1876424" y="3602038"/>
            <a:ext cx="8791575" cy="1627688"/>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3500"/>
              <a:buNone/>
            </a:pPr>
            <a:r>
              <a:rPr lang="en-IE" sz="1800"/>
              <a:t>INCLUDES: BLOCK DIAGRAM &amp; </a:t>
            </a:r>
            <a:r>
              <a:rPr lang="en-IE" sz="1800"/>
              <a:t>FLOWCHART</a:t>
            </a:r>
            <a:r>
              <a:rPr lang="en-IE" sz="1800"/>
              <a:t>, CURRENT STATUS, CURRENT CHALLENGES</a:t>
            </a:r>
            <a:br>
              <a:rPr lang="en-IE" sz="2800"/>
            </a:br>
            <a:endParaRPr/>
          </a:p>
          <a:p>
            <a:pPr indent="0" lvl="0" marL="0" rtl="0" algn="l">
              <a:lnSpc>
                <a:spcPct val="120000"/>
              </a:lnSpc>
              <a:spcBef>
                <a:spcPts val="1000"/>
              </a:spcBef>
              <a:spcAft>
                <a:spcPts val="0"/>
              </a:spcAft>
              <a:buClr>
                <a:schemeClr val="lt2"/>
              </a:buClr>
              <a:buSzPts val="2500"/>
              <a:buNone/>
            </a:pPr>
            <a:r>
              <a:rPr lang="en-IE"/>
              <a:t>BY: CONOR POWER, DANIEL COLLINS., SCOUT CASE, JAMES TOMPKINS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0"/>
          <p:cNvSpPr txBox="1"/>
          <p:nvPr>
            <p:ph type="title"/>
          </p:nvPr>
        </p:nvSpPr>
        <p:spPr>
          <a:xfrm>
            <a:off x="6569957" y="618518"/>
            <a:ext cx="474708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Questrial"/>
              <a:buNone/>
            </a:pPr>
            <a:r>
              <a:rPr lang="en-IE" sz="4000"/>
              <a:t>BLOCK DIAGRAM:</a:t>
            </a:r>
            <a:endParaRPr/>
          </a:p>
        </p:txBody>
      </p:sp>
      <p:sp>
        <p:nvSpPr>
          <p:cNvPr id="241" name="Google Shape;241;p20"/>
          <p:cNvSpPr/>
          <p:nvPr/>
        </p:nvSpPr>
        <p:spPr>
          <a:xfrm>
            <a:off x="798950" y="808057"/>
            <a:ext cx="5286376" cy="5234394"/>
          </a:xfrm>
          <a:prstGeom prst="round2DiagRect">
            <a:avLst>
              <a:gd fmla="val 7418"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id="242" name="Google Shape;242;p20"/>
          <p:cNvPicPr preferRelativeResize="0"/>
          <p:nvPr/>
        </p:nvPicPr>
        <p:blipFill rotWithShape="1">
          <a:blip r:embed="rId4">
            <a:alphaModFix/>
          </a:blip>
          <a:srcRect b="0" l="0" r="0" t="0"/>
          <a:stretch/>
        </p:blipFill>
        <p:spPr>
          <a:xfrm>
            <a:off x="1529734" y="1147145"/>
            <a:ext cx="3814090" cy="4567773"/>
          </a:xfrm>
          <a:prstGeom prst="rect">
            <a:avLst/>
          </a:prstGeom>
          <a:noFill/>
          <a:ln>
            <a:noFill/>
          </a:ln>
        </p:spPr>
      </p:pic>
      <p:sp>
        <p:nvSpPr>
          <p:cNvPr id="243" name="Google Shape;243;p20"/>
          <p:cNvSpPr txBox="1"/>
          <p:nvPr>
            <p:ph idx="1" type="body"/>
          </p:nvPr>
        </p:nvSpPr>
        <p:spPr>
          <a:xfrm>
            <a:off x="6569957" y="2249487"/>
            <a:ext cx="4747087"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lt1"/>
              </a:buClr>
              <a:buSzPts val="2500"/>
              <a:buChar char="•"/>
            </a:pPr>
            <a:r>
              <a:rPr lang="en-IE" sz="2000"/>
              <a:t>The Raspberry Pi exports state </a:t>
            </a:r>
            <a:endParaRPr/>
          </a:p>
          <a:p>
            <a:pPr indent="-228600" lvl="0" marL="228600" rtl="0" algn="l">
              <a:lnSpc>
                <a:spcPct val="110000"/>
              </a:lnSpc>
              <a:spcBef>
                <a:spcPts val="1000"/>
              </a:spcBef>
              <a:spcAft>
                <a:spcPts val="0"/>
              </a:spcAft>
              <a:buClr>
                <a:schemeClr val="lt1"/>
              </a:buClr>
              <a:buSzPts val="2500"/>
              <a:buChar char="•"/>
            </a:pPr>
            <a:r>
              <a:rPr lang="en-IE" sz="2000"/>
              <a:t>The Raspberry Pi car is constantly searching for new data</a:t>
            </a:r>
            <a:endParaRPr/>
          </a:p>
          <a:p>
            <a:pPr indent="-228600" lvl="0" marL="228600" rtl="0" algn="l">
              <a:lnSpc>
                <a:spcPct val="110000"/>
              </a:lnSpc>
              <a:spcBef>
                <a:spcPts val="1000"/>
              </a:spcBef>
              <a:spcAft>
                <a:spcPts val="0"/>
              </a:spcAft>
              <a:buClr>
                <a:schemeClr val="lt1"/>
              </a:buClr>
              <a:buSzPts val="2500"/>
              <a:buChar char="•"/>
            </a:pPr>
            <a:r>
              <a:rPr lang="en-IE" sz="2000"/>
              <a:t>Both Raspberry Pi’s are connected to MQTT broker and </a:t>
            </a:r>
            <a:r>
              <a:rPr lang="en-IE" sz="2000"/>
              <a:t>receive</a:t>
            </a:r>
            <a:r>
              <a:rPr lang="en-IE" sz="2000"/>
              <a:t> next decision data from it</a:t>
            </a:r>
            <a:endParaRPr/>
          </a:p>
          <a:p>
            <a:pPr indent="-69850" lvl="0" marL="228600" rtl="0" algn="l">
              <a:lnSpc>
                <a:spcPct val="110000"/>
              </a:lnSpc>
              <a:spcBef>
                <a:spcPts val="1000"/>
              </a:spcBef>
              <a:spcAft>
                <a:spcPts val="0"/>
              </a:spcAft>
              <a:buClr>
                <a:schemeClr val="lt1"/>
              </a:buClr>
              <a:buSzPts val="2500"/>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1"/>
          <p:cNvSpPr txBox="1"/>
          <p:nvPr>
            <p:ph type="title"/>
          </p:nvPr>
        </p:nvSpPr>
        <p:spPr>
          <a:xfrm>
            <a:off x="5128643" y="618518"/>
            <a:ext cx="6188402"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Questrial"/>
              <a:buNone/>
            </a:pPr>
            <a:r>
              <a:rPr lang="en-IE"/>
              <a:t>FLOW CHART</a:t>
            </a:r>
            <a:endParaRPr/>
          </a:p>
        </p:txBody>
      </p:sp>
      <p:sp>
        <p:nvSpPr>
          <p:cNvPr id="249" name="Google Shape;249;p21"/>
          <p:cNvSpPr/>
          <p:nvPr/>
        </p:nvSpPr>
        <p:spPr>
          <a:xfrm>
            <a:off x="814579" y="808057"/>
            <a:ext cx="3821429" cy="5234394"/>
          </a:xfrm>
          <a:prstGeom prst="round2DiagRect">
            <a:avLst>
              <a:gd fmla="val 11323"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id="250" name="Google Shape;250;p21"/>
          <p:cNvPicPr preferRelativeResize="0"/>
          <p:nvPr/>
        </p:nvPicPr>
        <p:blipFill rotWithShape="1">
          <a:blip r:embed="rId4">
            <a:alphaModFix/>
          </a:blip>
          <a:srcRect b="0" l="0" r="0" t="0"/>
          <a:stretch/>
        </p:blipFill>
        <p:spPr>
          <a:xfrm>
            <a:off x="1385475" y="811800"/>
            <a:ext cx="2800401" cy="5234400"/>
          </a:xfrm>
          <a:prstGeom prst="rect">
            <a:avLst/>
          </a:prstGeom>
          <a:noFill/>
          <a:ln>
            <a:noFill/>
          </a:ln>
        </p:spPr>
      </p:pic>
      <p:sp>
        <p:nvSpPr>
          <p:cNvPr id="251" name="Google Shape;251;p21"/>
          <p:cNvSpPr txBox="1"/>
          <p:nvPr>
            <p:ph idx="1" type="body"/>
          </p:nvPr>
        </p:nvSpPr>
        <p:spPr>
          <a:xfrm>
            <a:off x="5128643" y="2249487"/>
            <a:ext cx="6188402"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2750"/>
              <a:buChar char="•"/>
            </a:pPr>
            <a:r>
              <a:rPr lang="en-IE" sz="2200"/>
              <a:t>Raspberry Pi Car </a:t>
            </a:r>
            <a:r>
              <a:rPr lang="en-IE" sz="2200"/>
              <a:t>constantly</a:t>
            </a:r>
            <a:r>
              <a:rPr lang="en-IE" sz="2200"/>
              <a:t> looks for MQTT</a:t>
            </a:r>
            <a:endParaRPr/>
          </a:p>
          <a:p>
            <a:pPr indent="-228600" lvl="0" marL="228600" rtl="0" algn="l">
              <a:lnSpc>
                <a:spcPct val="120000"/>
              </a:lnSpc>
              <a:spcBef>
                <a:spcPts val="1000"/>
              </a:spcBef>
              <a:spcAft>
                <a:spcPts val="0"/>
              </a:spcAft>
              <a:buClr>
                <a:schemeClr val="lt1"/>
              </a:buClr>
              <a:buSzPts val="2750"/>
              <a:buChar char="•"/>
            </a:pPr>
            <a:r>
              <a:rPr lang="en-IE" sz="2200"/>
              <a:t>When connected, the Pi </a:t>
            </a:r>
            <a:r>
              <a:rPr lang="en-IE" sz="2200"/>
              <a:t>receives</a:t>
            </a:r>
            <a:r>
              <a:rPr lang="en-IE" sz="2200"/>
              <a:t> traffic light state</a:t>
            </a:r>
            <a:endParaRPr/>
          </a:p>
          <a:p>
            <a:pPr indent="-228600" lvl="0" marL="228600" rtl="0" algn="l">
              <a:lnSpc>
                <a:spcPct val="120000"/>
              </a:lnSpc>
              <a:spcBef>
                <a:spcPts val="1000"/>
              </a:spcBef>
              <a:spcAft>
                <a:spcPts val="0"/>
              </a:spcAft>
              <a:buClr>
                <a:schemeClr val="lt1"/>
              </a:buClr>
              <a:buSzPts val="2750"/>
              <a:buChar char="•"/>
            </a:pPr>
            <a:r>
              <a:rPr lang="en-IE" sz="2200"/>
              <a:t>Raspberry Pi car decides next action based on traffic light state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Questrial"/>
              <a:buNone/>
            </a:pPr>
            <a:r>
              <a:rPr lang="en-IE" sz="4800"/>
              <a:t>CURRENT STATUS OF PROJECT</a:t>
            </a:r>
            <a:endParaRPr sz="4800"/>
          </a:p>
        </p:txBody>
      </p:sp>
      <p:sp>
        <p:nvSpPr>
          <p:cNvPr id="257" name="Google Shape;257;p22"/>
          <p:cNvSpPr txBox="1"/>
          <p:nvPr>
            <p:ph idx="1" type="body"/>
          </p:nvPr>
        </p:nvSpPr>
        <p:spPr>
          <a:xfrm>
            <a:off x="1141413" y="2249487"/>
            <a:ext cx="4954588" cy="3541714"/>
          </a:xfrm>
          <a:prstGeom prst="rect">
            <a:avLst/>
          </a:prstGeom>
          <a:noFill/>
          <a:ln>
            <a:noFill/>
          </a:ln>
        </p:spPr>
        <p:txBody>
          <a:bodyPr anchorCtr="0" anchor="t" bIns="45700" lIns="91425" spcFirstLastPara="1" rIns="91425" wrap="square" tIns="45700">
            <a:noAutofit/>
          </a:bodyPr>
          <a:lstStyle/>
          <a:p>
            <a:pPr indent="-371475" lvl="0" marL="457200" rtl="0" algn="l">
              <a:lnSpc>
                <a:spcPct val="120000"/>
              </a:lnSpc>
              <a:spcBef>
                <a:spcPts val="0"/>
              </a:spcBef>
              <a:spcAft>
                <a:spcPts val="0"/>
              </a:spcAft>
              <a:buSzPts val="2250"/>
              <a:buChar char="•"/>
            </a:pPr>
            <a:r>
              <a:rPr lang="en-IE"/>
              <a:t>Traffic light state system completed</a:t>
            </a:r>
            <a:endParaRPr/>
          </a:p>
          <a:p>
            <a:pPr indent="0" lvl="0" marL="457200" rtl="0" algn="l">
              <a:lnSpc>
                <a:spcPct val="120000"/>
              </a:lnSpc>
              <a:spcBef>
                <a:spcPts val="0"/>
              </a:spcBef>
              <a:spcAft>
                <a:spcPts val="0"/>
              </a:spcAft>
              <a:buNone/>
            </a:pPr>
            <a:r>
              <a:t/>
            </a:r>
            <a:endParaRPr/>
          </a:p>
          <a:p>
            <a:pPr indent="-371475" lvl="0" marL="457200" rtl="0" algn="l">
              <a:lnSpc>
                <a:spcPct val="120000"/>
              </a:lnSpc>
              <a:spcBef>
                <a:spcPts val="0"/>
              </a:spcBef>
              <a:spcAft>
                <a:spcPts val="0"/>
              </a:spcAft>
              <a:buSzPts val="2250"/>
              <a:buChar char="•"/>
            </a:pPr>
            <a:r>
              <a:rPr lang="en-IE"/>
              <a:t>Code alterations to python</a:t>
            </a:r>
            <a:endParaRPr/>
          </a:p>
          <a:p>
            <a:pPr indent="0" lvl="0" marL="457200" rtl="0" algn="l">
              <a:lnSpc>
                <a:spcPct val="120000"/>
              </a:lnSpc>
              <a:spcBef>
                <a:spcPts val="0"/>
              </a:spcBef>
              <a:spcAft>
                <a:spcPts val="0"/>
              </a:spcAft>
              <a:buNone/>
            </a:pPr>
            <a:r>
              <a:t/>
            </a:r>
            <a:endParaRPr/>
          </a:p>
          <a:p>
            <a:pPr indent="-371475" lvl="0" marL="457200" rtl="0" algn="l">
              <a:lnSpc>
                <a:spcPct val="120000"/>
              </a:lnSpc>
              <a:spcBef>
                <a:spcPts val="0"/>
              </a:spcBef>
              <a:spcAft>
                <a:spcPts val="0"/>
              </a:spcAft>
              <a:buSzPts val="2250"/>
              <a:buChar char="•"/>
            </a:pPr>
            <a:r>
              <a:rPr lang="en-IE"/>
              <a:t>MQTT broker </a:t>
            </a:r>
            <a:endParaRPr/>
          </a:p>
        </p:txBody>
      </p:sp>
      <p:pic>
        <p:nvPicPr>
          <p:cNvPr id="258" name="Google Shape;258;p22"/>
          <p:cNvPicPr preferRelativeResize="0"/>
          <p:nvPr/>
        </p:nvPicPr>
        <p:blipFill rotWithShape="1">
          <a:blip r:embed="rId3">
            <a:alphaModFix/>
          </a:blip>
          <a:srcRect b="0" l="0" r="0" t="0"/>
          <a:stretch/>
        </p:blipFill>
        <p:spPr>
          <a:xfrm rot="5400000">
            <a:off x="7158715" y="1693959"/>
            <a:ext cx="3333168" cy="4444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grpSp>
        <p:nvGrpSpPr>
          <p:cNvPr id="263" name="Google Shape;263;p23"/>
          <p:cNvGrpSpPr/>
          <p:nvPr/>
        </p:nvGrpSpPr>
        <p:grpSpPr>
          <a:xfrm>
            <a:off x="0" y="-1"/>
            <a:ext cx="12192003" cy="6858001"/>
            <a:chOff x="0" y="-1"/>
            <a:chExt cx="12192003" cy="6858001"/>
          </a:xfrm>
        </p:grpSpPr>
        <p:sp>
          <p:nvSpPr>
            <p:cNvPr id="264" name="Google Shape;264;p23"/>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descr="A picture containing electronics&#10;&#10;Description generated with high confidence" id="265" name="Google Shape;265;p23"/>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sp>
        <p:nvSpPr>
          <p:cNvPr id="266" name="Google Shape;266;p23"/>
          <p:cNvSpPr txBox="1"/>
          <p:nvPr>
            <p:ph type="title"/>
          </p:nvPr>
        </p:nvSpPr>
        <p:spPr>
          <a:xfrm>
            <a:off x="6448425" y="618518"/>
            <a:ext cx="4598985"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Questrial"/>
              <a:buNone/>
            </a:pPr>
            <a:r>
              <a:rPr lang="en-IE"/>
              <a:t>CURRENT STATUS OF PROJECT</a:t>
            </a:r>
            <a:endParaRPr/>
          </a:p>
        </p:txBody>
      </p:sp>
      <p:pic>
        <p:nvPicPr>
          <p:cNvPr descr="A picture containing indoor&#10;&#10;Description generated with high confidence" id="267" name="Google Shape;267;p23"/>
          <p:cNvPicPr preferRelativeResize="0"/>
          <p:nvPr/>
        </p:nvPicPr>
        <p:blipFill rotWithShape="1">
          <a:blip r:embed="rId5">
            <a:alphaModFix/>
          </a:blip>
          <a:srcRect b="5678" l="0" r="2" t="10026"/>
          <a:stretch/>
        </p:blipFill>
        <p:spPr>
          <a:xfrm>
            <a:off x="-5597" y="10"/>
            <a:ext cx="6101597" cy="6857990"/>
          </a:xfrm>
          <a:prstGeom prst="rect">
            <a:avLst/>
          </a:prstGeom>
          <a:noFill/>
          <a:ln>
            <a:noFill/>
          </a:ln>
        </p:spPr>
      </p:pic>
      <p:grpSp>
        <p:nvGrpSpPr>
          <p:cNvPr id="268" name="Google Shape;268;p23"/>
          <p:cNvGrpSpPr/>
          <p:nvPr/>
        </p:nvGrpSpPr>
        <p:grpSpPr>
          <a:xfrm>
            <a:off x="0" y="0"/>
            <a:ext cx="2305051" cy="6858001"/>
            <a:chOff x="0" y="0"/>
            <a:chExt cx="2305051" cy="6858001"/>
          </a:xfrm>
        </p:grpSpPr>
        <p:sp>
          <p:nvSpPr>
            <p:cNvPr id="269" name="Google Shape;269;p23"/>
            <p:cNvSpPr/>
            <p:nvPr/>
          </p:nvSpPr>
          <p:spPr>
            <a:xfrm>
              <a:off x="1209675" y="4763"/>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14338" y="9525"/>
              <a:ext cx="28575" cy="4481513"/>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803"/>
              </a:schemeClr>
            </a:solidFill>
            <a:ln>
              <a:noFill/>
            </a:ln>
          </p:spPr>
        </p:sp>
        <p:sp>
          <p:nvSpPr>
            <p:cNvPr id="275" name="Google Shape;275;p23"/>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803"/>
              </a:schemeClr>
            </a:solidFill>
            <a:ln>
              <a:noFill/>
            </a:ln>
          </p:spPr>
        </p:sp>
        <p:sp>
          <p:nvSpPr>
            <p:cNvPr id="276" name="Google Shape;276;p23"/>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803"/>
              </a:schemeClr>
            </a:solidFill>
            <a:ln>
              <a:noFill/>
            </a:ln>
          </p:spPr>
        </p:sp>
        <p:sp>
          <p:nvSpPr>
            <p:cNvPr id="278" name="Google Shape;278;p23"/>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803"/>
              </a:schemeClr>
            </a:solidFill>
            <a:ln>
              <a:noFill/>
            </a:ln>
          </p:spPr>
        </p:sp>
        <p:sp>
          <p:nvSpPr>
            <p:cNvPr id="279" name="Google Shape;279;p23"/>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803"/>
              </a:schemeClr>
            </a:solidFill>
            <a:ln>
              <a:noFill/>
            </a:ln>
          </p:spPr>
        </p:sp>
        <p:sp>
          <p:nvSpPr>
            <p:cNvPr id="282" name="Google Shape;282;p23"/>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803"/>
              </a:schemeClr>
            </a:solidFill>
            <a:ln>
              <a:noFill/>
            </a:ln>
          </p:spPr>
        </p:sp>
        <p:sp>
          <p:nvSpPr>
            <p:cNvPr id="284" name="Google Shape;284;p23"/>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803"/>
              </a:schemeClr>
            </a:solidFill>
            <a:ln>
              <a:noFill/>
            </a:ln>
          </p:spPr>
        </p:sp>
        <p:sp>
          <p:nvSpPr>
            <p:cNvPr id="287" name="Google Shape;287;p23"/>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803"/>
              </a:schemeClr>
            </a:solidFill>
            <a:ln>
              <a:noFill/>
            </a:ln>
          </p:spPr>
        </p:sp>
        <p:sp>
          <p:nvSpPr>
            <p:cNvPr id="290" name="Google Shape;290;p23"/>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803"/>
              </a:schemeClr>
            </a:solidFill>
            <a:ln>
              <a:noFill/>
            </a:ln>
          </p:spPr>
        </p:sp>
        <p:sp>
          <p:nvSpPr>
            <p:cNvPr id="292" name="Google Shape;292;p23"/>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803"/>
              </a:schemeClr>
            </a:solidFill>
            <a:ln>
              <a:noFill/>
            </a:ln>
          </p:spPr>
        </p:sp>
        <p:sp>
          <p:nvSpPr>
            <p:cNvPr id="294" name="Google Shape;294;p23"/>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803"/>
              </a:schemeClr>
            </a:solidFill>
            <a:ln>
              <a:noFill/>
            </a:ln>
          </p:spPr>
        </p:sp>
        <p:sp>
          <p:nvSpPr>
            <p:cNvPr id="296" name="Google Shape;296;p23"/>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42938" y="6610350"/>
              <a:ext cx="23813" cy="242888"/>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803"/>
              </a:schemeClr>
            </a:solidFill>
            <a:ln>
              <a:noFill/>
            </a:ln>
          </p:spPr>
        </p:sp>
        <p:sp>
          <p:nvSpPr>
            <p:cNvPr id="300" name="Google Shape;300;p23"/>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803"/>
              </a:schemeClr>
            </a:solidFill>
            <a:ln>
              <a:noFill/>
            </a:ln>
          </p:spPr>
        </p:sp>
        <p:sp>
          <p:nvSpPr>
            <p:cNvPr id="301" name="Google Shape;301;p23"/>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803"/>
              </a:schemeClr>
            </a:solidFill>
            <a:ln>
              <a:noFill/>
            </a:ln>
          </p:spPr>
        </p:sp>
        <p:sp>
          <p:nvSpPr>
            <p:cNvPr id="303" name="Google Shape;303;p23"/>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803"/>
              </a:schemeClr>
            </a:solidFill>
            <a:ln>
              <a:noFill/>
            </a:ln>
          </p:spPr>
        </p:sp>
        <p:sp>
          <p:nvSpPr>
            <p:cNvPr id="304" name="Google Shape;304;p23"/>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803"/>
              </a:schemeClr>
            </a:solidFill>
            <a:ln>
              <a:noFill/>
            </a:ln>
          </p:spPr>
        </p:sp>
        <p:sp>
          <p:nvSpPr>
            <p:cNvPr id="306" name="Google Shape;306;p23"/>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803"/>
              </a:schemeClr>
            </a:solidFill>
            <a:ln>
              <a:noFill/>
            </a:ln>
          </p:spPr>
        </p:sp>
        <p:sp>
          <p:nvSpPr>
            <p:cNvPr id="308" name="Google Shape;308;p23"/>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228725" y="4662488"/>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803"/>
              </a:schemeClr>
            </a:solidFill>
            <a:ln>
              <a:noFill/>
            </a:ln>
          </p:spPr>
        </p:sp>
        <p:sp>
          <p:nvSpPr>
            <p:cNvPr id="311" name="Google Shape;311;p23"/>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803"/>
              </a:schemeClr>
            </a:solidFill>
            <a:ln>
              <a:noFill/>
            </a:ln>
          </p:spPr>
        </p:sp>
        <p:sp>
          <p:nvSpPr>
            <p:cNvPr id="313" name="Google Shape;313;p23"/>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803"/>
              </a:schemeClr>
            </a:solidFill>
            <a:ln>
              <a:noFill/>
            </a:ln>
          </p:spPr>
        </p:sp>
        <p:sp>
          <p:nvSpPr>
            <p:cNvPr id="316" name="Google Shape;316;p23"/>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803"/>
              </a:schemeClr>
            </a:solidFill>
            <a:ln>
              <a:noFill/>
            </a:ln>
          </p:spPr>
        </p:sp>
        <p:sp>
          <p:nvSpPr>
            <p:cNvPr id="317" name="Google Shape;317;p23"/>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803"/>
              </a:schemeClr>
            </a:solidFill>
            <a:ln>
              <a:noFill/>
            </a:ln>
          </p:spPr>
        </p:sp>
        <p:sp>
          <p:nvSpPr>
            <p:cNvPr id="320" name="Google Shape;320;p23"/>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803"/>
              </a:schemeClr>
            </a:solidFill>
            <a:ln>
              <a:noFill/>
            </a:ln>
          </p:spPr>
        </p:sp>
        <p:sp>
          <p:nvSpPr>
            <p:cNvPr id="322" name="Google Shape;322;p23"/>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3"/>
          <p:cNvSpPr txBox="1"/>
          <p:nvPr>
            <p:ph idx="1" type="body"/>
          </p:nvPr>
        </p:nvSpPr>
        <p:spPr>
          <a:xfrm>
            <a:off x="6448425" y="2249487"/>
            <a:ext cx="4598986" cy="3541714"/>
          </a:xfrm>
          <a:prstGeom prst="rect">
            <a:avLst/>
          </a:prstGeom>
          <a:noFill/>
          <a:ln>
            <a:noFill/>
          </a:ln>
        </p:spPr>
        <p:txBody>
          <a:bodyPr anchorCtr="0" anchor="t" bIns="45700" lIns="91425" spcFirstLastPara="1" rIns="91425" wrap="square" tIns="45700">
            <a:noAutofit/>
          </a:bodyPr>
          <a:lstStyle/>
          <a:p>
            <a:pPr indent="-369570" lvl="0" marL="457200" rtl="0" algn="l">
              <a:lnSpc>
                <a:spcPct val="100000"/>
              </a:lnSpc>
              <a:spcBef>
                <a:spcPts val="0"/>
              </a:spcBef>
              <a:spcAft>
                <a:spcPts val="0"/>
              </a:spcAft>
              <a:buSzPts val="2220"/>
              <a:buChar char="•"/>
            </a:pPr>
            <a:r>
              <a:rPr lang="en-IE" sz="2220"/>
              <a:t>Constructed Raspberry Pi Car</a:t>
            </a:r>
            <a:endParaRPr sz="2220"/>
          </a:p>
          <a:p>
            <a:pPr indent="0" lvl="0" marL="457200" rtl="0" algn="l">
              <a:lnSpc>
                <a:spcPct val="100000"/>
              </a:lnSpc>
              <a:spcBef>
                <a:spcPts val="0"/>
              </a:spcBef>
              <a:spcAft>
                <a:spcPts val="0"/>
              </a:spcAft>
              <a:buNone/>
            </a:pPr>
            <a:r>
              <a:t/>
            </a:r>
            <a:endParaRPr sz="2220"/>
          </a:p>
          <a:p>
            <a:pPr indent="-369570" lvl="0" marL="457200" rtl="0" algn="l">
              <a:lnSpc>
                <a:spcPct val="100000"/>
              </a:lnSpc>
              <a:spcBef>
                <a:spcPts val="0"/>
              </a:spcBef>
              <a:spcAft>
                <a:spcPts val="0"/>
              </a:spcAft>
              <a:buSzPts val="2220"/>
              <a:buChar char="•"/>
            </a:pPr>
            <a:r>
              <a:rPr lang="en-IE" sz="2220"/>
              <a:t>Accelerometers</a:t>
            </a:r>
            <a:r>
              <a:rPr lang="en-IE" sz="2220"/>
              <a:t> and GPS sensor Installation </a:t>
            </a:r>
            <a:endParaRPr sz="2220"/>
          </a:p>
          <a:p>
            <a:pPr indent="0" lvl="0" marL="457200" rtl="0" algn="l">
              <a:lnSpc>
                <a:spcPct val="100000"/>
              </a:lnSpc>
              <a:spcBef>
                <a:spcPts val="0"/>
              </a:spcBef>
              <a:spcAft>
                <a:spcPts val="0"/>
              </a:spcAft>
              <a:buNone/>
            </a:pPr>
            <a:r>
              <a:t/>
            </a:r>
            <a:endParaRPr sz="2220"/>
          </a:p>
          <a:p>
            <a:pPr indent="-369570" lvl="0" marL="457200" rtl="0" algn="l">
              <a:lnSpc>
                <a:spcPct val="100000"/>
              </a:lnSpc>
              <a:spcBef>
                <a:spcPts val="0"/>
              </a:spcBef>
              <a:spcAft>
                <a:spcPts val="0"/>
              </a:spcAft>
              <a:buSzPts val="2220"/>
              <a:buChar char="•"/>
            </a:pPr>
            <a:r>
              <a:rPr lang="en-IE" sz="2220"/>
              <a:t>Building</a:t>
            </a:r>
            <a:r>
              <a:rPr lang="en-IE" sz="2220"/>
              <a:t> code for traffic light sensor retrieval </a:t>
            </a:r>
            <a:endParaRPr sz="22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Questrial"/>
              <a:buNone/>
            </a:pPr>
            <a:r>
              <a:rPr lang="en-IE" sz="4000"/>
              <a:t>PROBLEM STATEMENT/ CURRENT CHALLENGES</a:t>
            </a:r>
            <a:endParaRPr/>
          </a:p>
        </p:txBody>
      </p:sp>
      <p:sp>
        <p:nvSpPr>
          <p:cNvPr id="329" name="Google Shape;329;p2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IE"/>
              <a:t>Hosting the traffic light state on the MQTT Broker.</a:t>
            </a:r>
            <a:endParaRPr/>
          </a:p>
          <a:p>
            <a:pPr indent="-180975" lvl="0" marL="228600" rtl="0" algn="l">
              <a:lnSpc>
                <a:spcPct val="120000"/>
              </a:lnSpc>
              <a:spcBef>
                <a:spcPts val="0"/>
              </a:spcBef>
              <a:spcAft>
                <a:spcPts val="0"/>
              </a:spcAft>
              <a:buSzPts val="2250"/>
              <a:buChar char="•"/>
            </a:pPr>
            <a:r>
              <a:rPr lang="en-IE"/>
              <a:t>Altering code from C++ to python</a:t>
            </a:r>
            <a:endParaRPr/>
          </a:p>
          <a:p>
            <a:pPr indent="-228600" lvl="0" marL="228600" rtl="0" algn="l">
              <a:lnSpc>
                <a:spcPct val="120000"/>
              </a:lnSpc>
              <a:spcBef>
                <a:spcPts val="1000"/>
              </a:spcBef>
              <a:spcAft>
                <a:spcPts val="0"/>
              </a:spcAft>
              <a:buClr>
                <a:schemeClr val="lt1"/>
              </a:buClr>
              <a:buSzPts val="3000"/>
              <a:buChar char="•"/>
            </a:pPr>
            <a:r>
              <a:rPr lang="en-IE"/>
              <a:t>Retrieving a MQTT Broker from ‘www.cloudmqtt.com’</a:t>
            </a:r>
            <a:endParaRPr/>
          </a:p>
          <a:p>
            <a:pPr indent="-228600" lvl="0" marL="228600" rtl="0" algn="l">
              <a:lnSpc>
                <a:spcPct val="120000"/>
              </a:lnSpc>
              <a:spcBef>
                <a:spcPts val="1000"/>
              </a:spcBef>
              <a:spcAft>
                <a:spcPts val="0"/>
              </a:spcAft>
              <a:buClr>
                <a:schemeClr val="lt1"/>
              </a:buClr>
              <a:buSzPts val="3000"/>
              <a:buChar char="•"/>
            </a:pPr>
            <a:r>
              <a:rPr lang="en-IE"/>
              <a:t>Program to run the Pi car using different traffic light states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Questrial"/>
              <a:buNone/>
            </a:pPr>
            <a:r>
              <a:rPr lang="en-IE" sz="6000"/>
              <a:t>RATIONALE</a:t>
            </a:r>
            <a:endParaRPr/>
          </a:p>
        </p:txBody>
      </p:sp>
      <p:sp>
        <p:nvSpPr>
          <p:cNvPr id="335" name="Google Shape;335;p2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371475" lvl="0" marL="457200" rtl="0" algn="l">
              <a:lnSpc>
                <a:spcPct val="110000"/>
              </a:lnSpc>
              <a:spcBef>
                <a:spcPts val="0"/>
              </a:spcBef>
              <a:spcAft>
                <a:spcPts val="0"/>
              </a:spcAft>
              <a:buSzPts val="2250"/>
              <a:buChar char="•"/>
            </a:pPr>
            <a:r>
              <a:rPr lang="en-IE"/>
              <a:t>Determining our connection standard we would like to use</a:t>
            </a:r>
            <a:endParaRPr/>
          </a:p>
          <a:p>
            <a:pPr indent="0" lvl="0" marL="457200" rtl="0" algn="l">
              <a:lnSpc>
                <a:spcPct val="110000"/>
              </a:lnSpc>
              <a:spcBef>
                <a:spcPts val="0"/>
              </a:spcBef>
              <a:spcAft>
                <a:spcPts val="0"/>
              </a:spcAft>
              <a:buNone/>
            </a:pPr>
            <a:r>
              <a:t/>
            </a:r>
            <a:endParaRPr/>
          </a:p>
          <a:p>
            <a:pPr indent="-371475" lvl="0" marL="457200" rtl="0" algn="l">
              <a:lnSpc>
                <a:spcPct val="110000"/>
              </a:lnSpc>
              <a:spcBef>
                <a:spcPts val="0"/>
              </a:spcBef>
              <a:spcAft>
                <a:spcPts val="0"/>
              </a:spcAft>
              <a:buSzPts val="2250"/>
              <a:buChar char="•"/>
            </a:pPr>
            <a:r>
              <a:rPr lang="en-IE"/>
              <a:t>MQTT publishers and subscribers more practical</a:t>
            </a:r>
            <a:endParaRPr/>
          </a:p>
          <a:p>
            <a:pPr indent="0" lvl="0" marL="457200" rtl="0" algn="l">
              <a:lnSpc>
                <a:spcPct val="110000"/>
              </a:lnSpc>
              <a:spcBef>
                <a:spcPts val="0"/>
              </a:spcBef>
              <a:spcAft>
                <a:spcPts val="0"/>
              </a:spcAft>
              <a:buNone/>
            </a:pPr>
            <a:r>
              <a:t/>
            </a:r>
            <a:endParaRPr/>
          </a:p>
          <a:p>
            <a:pPr indent="-371475" lvl="0" marL="457200" rtl="0" algn="l">
              <a:lnSpc>
                <a:spcPct val="110000"/>
              </a:lnSpc>
              <a:spcBef>
                <a:spcPts val="0"/>
              </a:spcBef>
              <a:spcAft>
                <a:spcPts val="0"/>
              </a:spcAft>
              <a:buSzPts val="2250"/>
              <a:buChar char="•"/>
            </a:pPr>
            <a:r>
              <a:rPr lang="en-IE"/>
              <a:t>Faster connection and data retrieval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6"/>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42" name="Google Shape;342;p26"/>
          <p:cNvPicPr preferRelativeResize="0"/>
          <p:nvPr/>
        </p:nvPicPr>
        <p:blipFill>
          <a:blip r:embed="rId3">
            <a:alphaModFix/>
          </a:blip>
          <a:stretch>
            <a:fillRect/>
          </a:stretch>
        </p:blipFill>
        <p:spPr>
          <a:xfrm>
            <a:off x="-14276" y="40348"/>
            <a:ext cx="12192000" cy="67614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